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4" r:id="rId5"/>
    <p:sldId id="275" r:id="rId6"/>
    <p:sldId id="259" r:id="rId7"/>
    <p:sldId id="268" r:id="rId8"/>
    <p:sldId id="272" r:id="rId9"/>
    <p:sldId id="273" r:id="rId10"/>
    <p:sldId id="269" r:id="rId11"/>
    <p:sldId id="271" r:id="rId12"/>
    <p:sldId id="277" r:id="rId13"/>
    <p:sldId id="276" r:id="rId14"/>
    <p:sldId id="278" r:id="rId15"/>
    <p:sldId id="280" r:id="rId16"/>
    <p:sldId id="279" r:id="rId17"/>
    <p:sldId id="281" r:id="rId18"/>
    <p:sldId id="262" r:id="rId19"/>
    <p:sldId id="265" r:id="rId20"/>
    <p:sldId id="282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3466" autoAdjust="0"/>
  </p:normalViewPr>
  <p:slideViewPr>
    <p:cSldViewPr snapToGrid="0">
      <p:cViewPr varScale="1">
        <p:scale>
          <a:sx n="99" d="100"/>
          <a:sy n="9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41F5DC-0F34-493F-995E-DD75335EE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11356-1AF6-4A17-9D83-D133E6027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8D4032B-E7CD-4B30-93F2-4BE2C163506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E0DD7-444C-46D8-9145-E0D677708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15ED3-37F2-4F97-BB0D-86100C37EF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9D15B3-45ED-4EBE-B09A-C1FE8E5D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74F2774-221B-4DCC-8841-6625B49FA1F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27D4BE9-7DAB-4DCF-BBBA-27C5A60F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D4BE9-7DAB-4DCF-BBBA-27C5A60F82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shift in relative distribution of passenger traffic from North America to China.  ME airlines will gain long-haul share.</a:t>
            </a:r>
          </a:p>
          <a:p>
            <a:r>
              <a:rPr lang="en-US" dirty="0"/>
              <a:t>This past year, non-Boeing/Airbus aircraft made up only 17% of all deliveries, a significant decline from a high of 29% in 2009. Smaller aircraft manufacturers are likely to see even stronger headwinds as they lack the scale and offerings to meet the desire for larger aircraft.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D4BE9-7DAB-4DCF-BBBA-27C5A60F82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shift in relative distribution of passenger traffic from North America to China.  ME airlines will gain long-haul share.</a:t>
            </a:r>
          </a:p>
          <a:p>
            <a:r>
              <a:rPr lang="en-US" dirty="0"/>
              <a:t>This past year, non-Boeing/Airbus aircraft made up only 17% of all deliveries, a significant decline from a high of 29% in 2009. Smaller aircraft manufacturers are likely to see even stronger headwinds as they lack the scale and offerings to meet the desire for larger aircraft.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D4BE9-7DAB-4DCF-BBBA-27C5A60F82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207F-78C7-460A-AC82-1E9AA0F3C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779E-E71C-4953-8C77-DF74EB8A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EC34-7F4C-4EDE-9E9F-424A260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259D-151A-403C-8FC1-AFEACF87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850A7-559C-4B0A-9FAD-9A69D805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A4D10-AC18-4522-97F1-8B9C6614E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449" y="427179"/>
            <a:ext cx="3317101" cy="12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977E-FD3E-4624-A2A5-DB241367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01479-F52E-4629-B2FE-04965D33E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53539-8378-4240-B25D-17E51C32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B792-DE9A-43D9-BDBC-28B6A9A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FBB96-DBD4-40A9-BC5F-E6215079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C57F5-CFA8-40BB-BF06-17D895771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0D7DC-1EB5-42B0-A6EF-81196D7DC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3F576-C548-4EDB-816E-C15D3C5A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4AF4-B96B-4DFE-8578-DF2B1A3F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5BC0-BB40-4BA0-9BD9-EFB98290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9E06-3AB6-42F1-BBE6-758DFDEB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5BEA-61C5-4960-9E0D-EEC28A5D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BA79B-048C-48A7-B87C-E2E72E684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0499" y="66770"/>
            <a:ext cx="2011854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7C7A-E90C-4912-A76D-EEAEBD61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BBB8D-2CC9-41F0-AD36-9213EF3B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CE58-EB06-460C-A626-20B7A44C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D6339-BAC3-4A6D-893C-CC4A2553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B28F-EEDA-44C4-BDEE-02B1E6A3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934C-07CC-478E-A720-1D55FF00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253F-ADD2-487E-85FC-792A813F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F2185-5418-4752-B8C8-86EC6FB2E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F5FF1-188A-4E36-98C8-B6CE4294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0A7B-D9A0-4E6B-9B3B-9177C1B6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3CA59-B124-4028-ACC0-0D011969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FA33-79A5-45C9-9D8C-FC8BFAE4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D475D-E529-4408-AE40-30E3AABE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8FF84-E950-4079-B1E9-7E969A672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F5B76-3F68-4D87-8F40-7D5B46067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B0D50-F1FE-41A3-AC83-7770C2BB6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1A63-E413-4894-B79C-E666837F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04E18-6DF8-496B-9FE8-BF2DD46D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ADC13-3DB4-49BB-B407-A7C38FF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00ED-BBFD-4236-8D32-5B04DF7A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0677B-D16B-4CFB-AAB7-8FCD1AC3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EA3B3-E1B6-486D-9AD5-70F5A773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0373D-DC01-4820-9246-CF181836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47877-202B-4531-ACF4-6E7B7E60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64ADB-8E05-45D6-9DCB-E176FF18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EEA2-6016-4A41-9196-9E9E1C04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69B8-379F-4AD5-A3F3-DAF917F6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86DD-5B24-497D-944F-72058CD26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70ED5-C2ED-484A-BF7C-0CC57C35D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23040-DFC1-41DA-89FB-48B0EAE4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08D9D-0CAE-4B38-8F67-94C075A2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71FE6-8A84-4673-AB04-5BBAE9F5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26E9-9428-4DF8-8DAE-C10A2B4F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AC845-038F-4EC1-BC01-06FB9447A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573A3-CBC0-4E5E-BCE7-F6432F79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117EB-3DDC-42EF-98DB-1429C9D6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B0649-FA00-4314-850F-495F413C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4E500-A6A3-4FC8-8F46-69F86454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00057-521C-4301-8520-22E14B36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D85E6-5376-4363-AD18-1AD56BED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1A5A-4717-4598-925B-7A7E9DB94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3079-DEE1-482D-ACD9-E454A0557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137D2-7113-45D9-AC43-0C4A26233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4AB-E80D-4104-B921-115240E4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regulato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shutdow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regulatory/custom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regulatory/easa/brex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5th-congress/house-bill/302/text#toc-HE398C17531EB4A0DB34A9F971BC87324" TargetMode="External"/><Relationship Id="rId2" Type="http://schemas.openxmlformats.org/officeDocument/2006/relationships/hyperlink" Target="http://arsa.org/faa-reauthorization-20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gress.gov/bill/115th-congress/house-bill/302/text#toc-HE166EC31CC2C4D3DBFBF89E27BC1DABE" TargetMode="External"/><Relationship Id="rId5" Type="http://schemas.openxmlformats.org/officeDocument/2006/relationships/hyperlink" Target="https://www.congress.gov/bill/115th-congress/house-bill/302/text#toc-H74F3954BF28F40D5B3897FE16761C529" TargetMode="External"/><Relationship Id="rId4" Type="http://schemas.openxmlformats.org/officeDocument/2006/relationships/hyperlink" Target="https://www.congress.gov/bill/115th-congress/house-bill/302/text#toc-H5CFBF3201770410CB82B905E9B76DD1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conferen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rett.levanto@arsa.org" TargetMode="External"/><Relationship Id="rId2" Type="http://schemas.openxmlformats.org/officeDocument/2006/relationships/hyperlink" Target="mailto:christian.klein@ars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sa.org/legislative/grant-program-action-center/" TargetMode="External"/><Relationship Id="rId3" Type="http://schemas.openxmlformats.org/officeDocument/2006/relationships/hyperlink" Target="http://arsa.org/about/contact-us/" TargetMode="External"/><Relationship Id="rId7" Type="http://schemas.openxmlformats.org/officeDocument/2006/relationships/hyperlink" Target="http://avmro.arsa.org/" TargetMode="External"/><Relationship Id="rId2" Type="http://schemas.openxmlformats.org/officeDocument/2006/relationships/hyperlink" Target="http://arsa.org/regula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sa.org/legislative/" TargetMode="External"/><Relationship Id="rId5" Type="http://schemas.openxmlformats.org/officeDocument/2006/relationships/hyperlink" Target="http://arsa.org/category/legislative/advocacy/" TargetMode="External"/><Relationship Id="rId10" Type="http://schemas.openxmlformats.org/officeDocument/2006/relationships/hyperlink" Target="http://arsa.org/membership/benefits/arsa-preferred-providers/" TargetMode="External"/><Relationship Id="rId4" Type="http://schemas.openxmlformats.org/officeDocument/2006/relationships/hyperlink" Target="http://arsa.org/training-2/" TargetMode="External"/><Relationship Id="rId9" Type="http://schemas.openxmlformats.org/officeDocument/2006/relationships/hyperlink" Target="http://avmro.arsa.org/career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rsa.org/news-media/economic-dat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F0E6-48E5-47B8-889A-7027C868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1828800"/>
            <a:ext cx="9204959" cy="4073236"/>
          </a:xfrm>
        </p:spPr>
        <p:txBody>
          <a:bodyPr>
            <a:normAutofit/>
          </a:bodyPr>
          <a:lstStyle/>
          <a:p>
            <a:r>
              <a:rPr lang="en-US" sz="4200" b="1" dirty="0"/>
              <a:t>The Global Aviation Maintenance Industry: Overview and Issues Update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Embassy Aviation Attaches Assembly</a:t>
            </a:r>
            <a:br>
              <a:rPr lang="en-US" sz="2000" dirty="0"/>
            </a:br>
            <a:r>
              <a:rPr lang="en-US" sz="2000" dirty="0"/>
              <a:t>Washington, D.C. </a:t>
            </a:r>
            <a:br>
              <a:rPr lang="en-US" sz="2000" dirty="0"/>
            </a:br>
            <a:r>
              <a:rPr lang="en-US" sz="2000" dirty="0"/>
              <a:t>January 23,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C43E7-22EA-406A-9D18-C12D948B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Copyright © 2019 Obadal, Filler, MacLeod &amp; Klein, P.L.C.                    703 299 0784 • http://potomac-law.com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A41EE-A85C-4216-93F9-59BA8F0A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A39F-9862-42DD-9023-38C30C46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14AB-E80D-4104-B921-115240E49C71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500A93-8DED-4203-A4F9-6D801D6B9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3974"/>
              </p:ext>
            </p:extLst>
          </p:nvPr>
        </p:nvGraphicFramePr>
        <p:xfrm>
          <a:off x="2031999" y="4056721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858241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422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Christian A. Klein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Executive Vice President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Brett Levanto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Vice President of Operations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0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22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5B53-FB2B-4612-9F4C-9E6BF288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Opportunities: 2018 ARSA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6EB2-1938-4CB9-8010-A00E757D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50% of ARSA members report unit margin/profitability has increased in past two years (vs. 14% reporting decrease – last year was 46% versus 33%)</a:t>
            </a:r>
          </a:p>
          <a:p>
            <a:r>
              <a:rPr lang="en-US" dirty="0"/>
              <a:t>67% expect revenue and markets to grow (vs. only 2% expecting contraction – last year was 59% versus 8%)</a:t>
            </a:r>
          </a:p>
          <a:p>
            <a:r>
              <a:rPr lang="en-US" dirty="0"/>
              <a:t>68% expect to add workers (vs. two percent planning layoffs – last year was 55% versus one percent)</a:t>
            </a:r>
          </a:p>
          <a:p>
            <a:r>
              <a:rPr lang="en-US" dirty="0"/>
              <a:t>But 82% report difficulty finding qualified technical workers over past two years (same as last year)</a:t>
            </a:r>
          </a:p>
          <a:p>
            <a:r>
              <a:rPr lang="en-US" dirty="0"/>
              <a:t>Impact of technical worker shortage: 80% report it has taken longer to complete work for customers, 28% have not added new capabilities, 20% have turned down work, 11% have decided against facility expansion</a:t>
            </a:r>
          </a:p>
          <a:p>
            <a:r>
              <a:rPr lang="en-US" dirty="0"/>
              <a:t>ARSA projects members had 2,500 unfilled technical positions as of mid 2018 and will forego between $333.5 million and $642.5 million in revenue if those vacant positions remain unfilled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AEE2-9CE8-470C-8D5B-D929F5B5A0F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28735-98A0-42F7-98CE-5964E2DEDD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ED61-640F-4A73-9A0A-E6BC05D654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5B53-FB2B-4612-9F4C-9E6BF288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Opportunities: 2018 ARSA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6EB2-1938-4CB9-8010-A00E757D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3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Biggest threats identified by members: </a:t>
            </a:r>
          </a:p>
          <a:p>
            <a:pPr marL="971550" lvl="1" indent="-514350">
              <a:buAutoNum type="arabicPeriod"/>
            </a:pPr>
            <a:r>
              <a:rPr lang="en-US" sz="3000" dirty="0"/>
              <a:t>Difficulty finding and retaining technical talent (tie)</a:t>
            </a:r>
          </a:p>
          <a:p>
            <a:pPr marL="457200" lvl="1" indent="0">
              <a:buNone/>
            </a:pPr>
            <a:r>
              <a:rPr lang="en-US" sz="3000" dirty="0"/>
              <a:t>1.	Availability of maintenance information (aka, repair manuals    	or instructions for continued airworthiness)</a:t>
            </a:r>
          </a:p>
          <a:p>
            <a:pPr marL="457200" lvl="1" indent="0">
              <a:buNone/>
            </a:pPr>
            <a:r>
              <a:rPr lang="en-US" sz="3000" dirty="0"/>
              <a:t>3.	Regulatory costs/burdens</a:t>
            </a:r>
          </a:p>
          <a:p>
            <a:pPr marL="457200" lvl="1" indent="0">
              <a:buNone/>
            </a:pPr>
            <a:r>
              <a:rPr lang="en-US" sz="3000" dirty="0"/>
              <a:t>4.	Inconsistencies between national regulatory systems</a:t>
            </a:r>
          </a:p>
          <a:p>
            <a:pPr marL="457200" lvl="1" indent="0">
              <a:buNone/>
            </a:pPr>
            <a:r>
              <a:rPr lang="en-US" sz="3000" dirty="0"/>
              <a:t>5.	Restrictions on international trade and markets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AEE2-9CE8-470C-8D5B-D929F5B5A0F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28735-98A0-42F7-98CE-5964E2DEDD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ED61-640F-4A73-9A0A-E6BC05D654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2851-80DD-42B9-AC87-3DA8AA2C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Issues: </a:t>
            </a:r>
            <a:r>
              <a:rPr lang="en-US" dirty="0">
                <a:hlinkClick r:id="rId2"/>
              </a:rPr>
              <a:t>International Regulatory 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D943-7FF2-47BE-9C7A-5FF9DD5C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ARSA economic data proves bilateral aviation safety agreements (with maintenance annex guidance) reduce compliance costs significantly (with disproportionate benefit on small companies)</a:t>
            </a:r>
          </a:p>
          <a:p>
            <a:r>
              <a:rPr lang="en-US" dirty="0"/>
              <a:t>ARSA engages with regulators on global basis through Maintenance Management Team (FAA, EASA, </a:t>
            </a:r>
            <a:r>
              <a:rPr lang="en-US" dirty="0" err="1"/>
              <a:t>TCCA</a:t>
            </a:r>
            <a:r>
              <a:rPr lang="en-US" dirty="0"/>
              <a:t>, </a:t>
            </a:r>
            <a:r>
              <a:rPr lang="en-US" dirty="0" err="1"/>
              <a:t>ANAC</a:t>
            </a:r>
            <a:r>
              <a:rPr lang="en-US" dirty="0"/>
              <a:t> Brazil), EASA Engineering &amp; Maintenance Technical Committee, FAA Aviation Rulemaking Advisory Committee, etc. </a:t>
            </a:r>
          </a:p>
          <a:p>
            <a:r>
              <a:rPr lang="en-US" dirty="0" err="1"/>
              <a:t>BHAG</a:t>
            </a:r>
            <a:r>
              <a:rPr lang="en-US" dirty="0"/>
              <a:t> is getting </a:t>
            </a:r>
            <a:r>
              <a:rPr lang="en-US" dirty="0" err="1"/>
              <a:t>MMT</a:t>
            </a:r>
            <a:r>
              <a:rPr lang="en-US" dirty="0"/>
              <a:t> authorities to fully mutually recognize each other’s maintenance organizations </a:t>
            </a:r>
          </a:p>
          <a:p>
            <a:r>
              <a:rPr lang="en-US" dirty="0"/>
              <a:t>Promoting bilaterals and reduced barriers on Capitol Hill</a:t>
            </a:r>
          </a:p>
        </p:txBody>
      </p:sp>
    </p:spTree>
    <p:extLst>
      <p:ext uri="{BB962C8B-B14F-4D97-AF65-F5344CB8AC3E}">
        <p14:creationId xmlns:p14="http://schemas.microsoft.com/office/powerpoint/2010/main" val="337718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30D7-A737-4FBF-8D45-B3045587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Issues: </a:t>
            </a:r>
            <a:r>
              <a:rPr lang="en-US" dirty="0">
                <a:hlinkClick r:id="rId2"/>
              </a:rPr>
              <a:t>U.S. Government Shutdown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32D5-6BC4-4B1A-99BC-01EAA2CF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70 percent of respondents to ARSA survey report being negatively affected</a:t>
            </a:r>
          </a:p>
          <a:p>
            <a:r>
              <a:rPr lang="en-US" dirty="0"/>
              <a:t>Most common impact/concern is renewal of repair station approvals (U.S. facilities with EASA authorization and foreign FAA part 145 certificate holders)</a:t>
            </a:r>
          </a:p>
          <a:p>
            <a:r>
              <a:rPr lang="en-US" dirty="0"/>
              <a:t>ARSA has engaged with FAA and EASA to encourage temporary work-around (release pending)</a:t>
            </a:r>
          </a:p>
          <a:p>
            <a:r>
              <a:rPr lang="en-US" dirty="0"/>
              <a:t>Impacting members ability to serve international customers</a:t>
            </a:r>
          </a:p>
          <a:p>
            <a:r>
              <a:rPr lang="en-US" dirty="0"/>
              <a:t>ARSA urging members to consider seeking new delegation authority from FAA to prevent future disruptions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D71C-25DB-497F-ABE6-81D37F1C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Issues: </a:t>
            </a:r>
            <a:r>
              <a:rPr lang="en-US" dirty="0">
                <a:hlinkClick r:id="rId2"/>
              </a:rPr>
              <a:t>Effects of Tariffs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2647-29E9-4D29-AAF1-EE7DBBD2C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General consternation about hostility to free trade within administration and Congress b/c an international industry</a:t>
            </a:r>
          </a:p>
          <a:p>
            <a:r>
              <a:rPr lang="en-US" dirty="0"/>
              <a:t>Most members say it’s too soon to tell what impact will be</a:t>
            </a:r>
          </a:p>
          <a:p>
            <a:r>
              <a:rPr lang="en-US" dirty="0"/>
              <a:t>Biggest concerns: impact of aluminum prices (e.g., for propeller blades and hubs)</a:t>
            </a:r>
          </a:p>
          <a:p>
            <a:r>
              <a:rPr lang="en-US" dirty="0"/>
              <a:t>Under WTO Agreement on Trade in Civil Aircraft parts are imported into United States (including for repair) duty-free</a:t>
            </a:r>
          </a:p>
          <a:p>
            <a:r>
              <a:rPr lang="en-US" dirty="0"/>
              <a:t>ARSA concerned about potential non-tariff barriers (e.g., new restrictions on foreign FAA part 145 facilities and potential retaliation against U.S. industry)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8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D23E-AA86-435F-AA81-B86FC6B2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1"/>
            <a:ext cx="10515600" cy="1325563"/>
          </a:xfrm>
        </p:spPr>
        <p:txBody>
          <a:bodyPr/>
          <a:lstStyle/>
          <a:p>
            <a:r>
              <a:rPr lang="en-US" dirty="0"/>
              <a:t>Hot Issues: </a:t>
            </a:r>
            <a:r>
              <a:rPr lang="en-US" dirty="0">
                <a:hlinkClick r:id="rId2"/>
              </a:rPr>
              <a:t>Brexit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BF3A-F3ED-4CC6-8B61-8F6511DD8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UK’s status within EASA still uncertain pending UK-EU negotiations (UK wants to remain part of EASA)</a:t>
            </a:r>
          </a:p>
          <a:p>
            <a:r>
              <a:rPr lang="en-US" sz="1800" dirty="0"/>
              <a:t>If no deal, UK will recognize EASA certificates, approvals and licenses for at least two years following Brexit (including EASA approvals to U.S. repair stations)</a:t>
            </a:r>
          </a:p>
          <a:p>
            <a:r>
              <a:rPr lang="en-US" sz="1800" dirty="0"/>
              <a:t>EASA accepting early third country approval applications from UK persons</a:t>
            </a:r>
          </a:p>
          <a:p>
            <a:r>
              <a:rPr lang="en-US" sz="1800" dirty="0"/>
              <a:t>EU proposing to temporarily extend validity/recognition of certain of EASA certificates for UK persons </a:t>
            </a:r>
          </a:p>
          <a:p>
            <a:r>
              <a:rPr lang="en-US" sz="1800" dirty="0"/>
              <a:t>EASA says it will recognize validity of EASA- approved components on aircraft, but not for components not already installed (could lead to “stranded” inventory)</a:t>
            </a:r>
          </a:p>
          <a:p>
            <a:r>
              <a:rPr lang="en-US" sz="1800" dirty="0"/>
              <a:t>Some ARSA members have changed (or plan to change) state of design from UK to other EU country</a:t>
            </a:r>
          </a:p>
          <a:p>
            <a:r>
              <a:rPr lang="en-US" sz="1800" dirty="0"/>
              <a:t>UK CAA is coordinating with United States, Canada and Brazil to ensure replacement </a:t>
            </a:r>
            <a:r>
              <a:rPr lang="en-US" sz="1800" dirty="0" err="1"/>
              <a:t>BASAs</a:t>
            </a:r>
            <a:r>
              <a:rPr lang="en-US" sz="1800" dirty="0"/>
              <a:t> are in place post-Brexit (1995 UK-US bilateral is still in force and can “accommodate all of the technical annexes currently implemented under the EU-US BASA”, but implementation procedures are out of date)</a:t>
            </a:r>
          </a:p>
          <a:p>
            <a:r>
              <a:rPr lang="en-US" sz="1800" dirty="0"/>
              <a:t>How has U.S. government shutdown impacted negotiations?</a:t>
            </a:r>
          </a:p>
          <a:p>
            <a:r>
              <a:rPr lang="en-US" sz="1800" dirty="0"/>
              <a:t>ARSA is waiting, watching and providing resources to members as they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362995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6E93-1889-4D4D-9A1E-4DE125F9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Issues: </a:t>
            </a:r>
            <a:r>
              <a:rPr lang="en-US" dirty="0">
                <a:hlinkClick r:id="rId2"/>
              </a:rPr>
              <a:t>2018 FAA Reauthorization Law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F31A-4404-40DF-8FF8-B62FC3074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ARSA achievements:</a:t>
            </a:r>
          </a:p>
          <a:p>
            <a:pPr lvl="1"/>
            <a:r>
              <a:rPr lang="en-US" dirty="0"/>
              <a:t>Preventing new mandates/restrictions on repair stations (foreign and domestic)</a:t>
            </a:r>
          </a:p>
          <a:p>
            <a:pPr lvl="1"/>
            <a:r>
              <a:rPr lang="en-US" dirty="0"/>
              <a:t>Ensuring maintenance industry representation on key stakeholder bodies</a:t>
            </a:r>
          </a:p>
          <a:p>
            <a:pPr lvl="1"/>
            <a:r>
              <a:rPr lang="en-US" dirty="0"/>
              <a:t>Addressing technician shortage through:</a:t>
            </a:r>
          </a:p>
          <a:p>
            <a:pPr lvl="2"/>
            <a:r>
              <a:rPr lang="en-US" dirty="0"/>
              <a:t>New $5 million grant program to recruit and train technical workers</a:t>
            </a:r>
          </a:p>
          <a:p>
            <a:pPr lvl="2"/>
            <a:r>
              <a:rPr lang="en-US" dirty="0"/>
              <a:t>GAO reports on industry workforce</a:t>
            </a:r>
          </a:p>
          <a:p>
            <a:pPr lvl="2"/>
            <a:r>
              <a:rPr lang="en-US" dirty="0"/>
              <a:t>Enhancing value of part 65 repairman certifications</a:t>
            </a:r>
          </a:p>
          <a:p>
            <a:r>
              <a:rPr lang="en-US" dirty="0"/>
              <a:t>ARSA is tracking implementation of 44 FAA law provisions that will potentially impact maintenance industry, including:</a:t>
            </a:r>
          </a:p>
          <a:p>
            <a:pPr lvl="1"/>
            <a:r>
              <a:rPr lang="en-US" dirty="0">
                <a:hlinkClick r:id="rId3"/>
              </a:rPr>
              <a:t>Sec. 241</a:t>
            </a:r>
            <a:r>
              <a:rPr lang="en-US" dirty="0"/>
              <a:t>: Directs DOT to promote U.S. safety standards, defends U.S. approvals, use bilaterals to reduce redundancy and unnecessary costs</a:t>
            </a:r>
          </a:p>
          <a:p>
            <a:pPr lvl="1"/>
            <a:r>
              <a:rPr lang="en-US" dirty="0">
                <a:hlinkClick r:id="rId4"/>
              </a:rPr>
              <a:t>Sec. 242</a:t>
            </a:r>
            <a:r>
              <a:rPr lang="en-US" dirty="0"/>
              <a:t>: FAA may accept foreign airworthiness directives and alternative methods of compliance related to safe operation of aircraft from bilateral countries that are state of design</a:t>
            </a:r>
          </a:p>
          <a:p>
            <a:pPr lvl="1"/>
            <a:r>
              <a:rPr lang="en-US" dirty="0">
                <a:hlinkClick r:id="rId5"/>
              </a:rPr>
              <a:t>Sec. 243</a:t>
            </a:r>
            <a:r>
              <a:rPr lang="en-US" dirty="0"/>
              <a:t>: Directs FAA to promote U.S. safety standards abroad and work with foreign governments to facilitate acceptance of FAA approvals and standards, report to Congress on international engagement</a:t>
            </a:r>
          </a:p>
          <a:p>
            <a:pPr lvl="1"/>
            <a:r>
              <a:rPr lang="en-US" dirty="0">
                <a:hlinkClick r:id="rId6"/>
              </a:rPr>
              <a:t>Sec. 1956</a:t>
            </a:r>
            <a:r>
              <a:rPr lang="en-US" dirty="0"/>
              <a:t>: Directs TSA to review security-related standards across global aviation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D60F-8E5B-420E-B65B-8CB062A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Issues: Risks in New Political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F6CFD-4459-451B-A3DA-F5324428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Proposals in prior Congress to “shame” carriers for using contract maintenance, require supervisors at foreign repair stations to have FAA A&amp;P certificate, restrict new foreign repair station certificates </a:t>
            </a:r>
          </a:p>
          <a:p>
            <a:r>
              <a:rPr lang="en-US" dirty="0"/>
              <a:t>Senate’s leading opponent of contract maintenance (Sen. Claire McCaskill D-Mo.) lost reelection bid</a:t>
            </a:r>
          </a:p>
          <a:p>
            <a:r>
              <a:rPr lang="en-US" dirty="0"/>
              <a:t>New House T&amp;I leadership is hostile to contract maintenance (esp. foreign repair stations)</a:t>
            </a:r>
          </a:p>
          <a:p>
            <a:r>
              <a:rPr lang="en-US" dirty="0"/>
              <a:t>New members of Congress unfamiliar with industry and regulatory regime</a:t>
            </a:r>
          </a:p>
          <a:p>
            <a:r>
              <a:rPr lang="en-US" dirty="0"/>
              <a:t>Expect more oversight scrutiny of FAA oversight of foreign certificate holders</a:t>
            </a:r>
          </a:p>
          <a:p>
            <a:r>
              <a:rPr lang="en-US" dirty="0"/>
              <a:t>FAA has not yet issue final rule on drug and alcohol testing for foreign repair stations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3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478B-5DCB-4621-A598-E7736C98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the Ball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074E-C212-45C8-B05D-BABB6537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32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Use ARSA resources and expertise </a:t>
            </a:r>
          </a:p>
          <a:p>
            <a:r>
              <a:rPr lang="en-US" dirty="0"/>
              <a:t>Set up automatic searches on Congress.gov for terms like “repair station” and “bilateral aviation safety agreement” </a:t>
            </a:r>
          </a:p>
          <a:p>
            <a:r>
              <a:rPr lang="en-US" dirty="0"/>
              <a:t>Engage with ARSA members from your countries to understand how they are impacted by U.S. legislation and regulation (e.g., during </a:t>
            </a:r>
            <a:r>
              <a:rPr lang="en-US" dirty="0">
                <a:hlinkClick r:id="rId2"/>
              </a:rPr>
              <a:t>ARSA Conference</a:t>
            </a:r>
            <a:r>
              <a:rPr lang="en-US" dirty="0"/>
              <a:t> (March 12 to 15))</a:t>
            </a:r>
          </a:p>
          <a:p>
            <a:r>
              <a:rPr lang="en-US" dirty="0"/>
              <a:t>Promote regulatory cooperation</a:t>
            </a:r>
          </a:p>
          <a:p>
            <a:r>
              <a:rPr lang="en-US" dirty="0"/>
              <a:t>Serve as resource about your country’s laws</a:t>
            </a:r>
          </a:p>
          <a:p>
            <a:r>
              <a:rPr lang="en-US" dirty="0"/>
              <a:t>Help ARSA identify new allies in your home country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B75C5-2900-4254-83B4-A3524B0E0A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44BE-1000-4EB3-8A47-0BDC64D28B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15A6-061F-47C7-A06C-C6229DDB3A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5A16-7D53-4C53-AEDF-40C04068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Touch…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E0958-66E2-44AD-9FCA-CA880AB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04" y="1690688"/>
            <a:ext cx="10515600" cy="4351338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r>
              <a:rPr lang="en-US" sz="10000" dirty="0"/>
              <a:t>Christian A. Klein</a:t>
            </a:r>
          </a:p>
          <a:p>
            <a:pPr marL="0" indent="0" algn="ctr">
              <a:buNone/>
            </a:pPr>
            <a:r>
              <a:rPr lang="en-US" sz="10000" dirty="0"/>
              <a:t>Executive Vice President</a:t>
            </a:r>
          </a:p>
          <a:p>
            <a:pPr marL="0" indent="0" algn="ctr">
              <a:buNone/>
            </a:pPr>
            <a:r>
              <a:rPr lang="en-US" sz="10000" dirty="0"/>
              <a:t>Tel. 703.739.9543 x 106</a:t>
            </a:r>
          </a:p>
          <a:p>
            <a:pPr marL="0" indent="0" algn="ctr">
              <a:buNone/>
            </a:pPr>
            <a:r>
              <a:rPr lang="en-US" sz="10000" dirty="0"/>
              <a:t>Email </a:t>
            </a:r>
            <a:r>
              <a:rPr lang="en-US" sz="10000" dirty="0">
                <a:hlinkClick r:id="rId2"/>
              </a:rPr>
              <a:t>christian.klein@arsa.org</a:t>
            </a:r>
            <a:r>
              <a:rPr lang="en-US" sz="10000" dirty="0"/>
              <a:t>  </a:t>
            </a:r>
          </a:p>
          <a:p>
            <a:pPr marL="0" indent="0" algn="ctr">
              <a:buNone/>
            </a:pPr>
            <a:r>
              <a:rPr lang="en-US" sz="10000" dirty="0"/>
              <a:t>Twitter @caaklein</a:t>
            </a:r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endParaRPr lang="en-US" sz="5600" dirty="0"/>
          </a:p>
          <a:p>
            <a:pPr marL="0" indent="0" algn="ctr">
              <a:buNone/>
            </a:pPr>
            <a:r>
              <a:rPr lang="en-US" sz="10000" dirty="0"/>
              <a:t>Brett Levanto</a:t>
            </a:r>
          </a:p>
          <a:p>
            <a:pPr marL="0" indent="0" algn="ctr">
              <a:buNone/>
            </a:pPr>
            <a:r>
              <a:rPr lang="en-US" sz="10000" dirty="0"/>
              <a:t>Vice President of Operations</a:t>
            </a:r>
          </a:p>
          <a:p>
            <a:pPr marL="0" indent="0" algn="ctr">
              <a:buNone/>
            </a:pPr>
            <a:r>
              <a:rPr lang="en-US" sz="10000" dirty="0"/>
              <a:t>Tel. 703.739.9543</a:t>
            </a:r>
          </a:p>
          <a:p>
            <a:pPr marL="0" indent="0" algn="ctr">
              <a:buNone/>
            </a:pPr>
            <a:r>
              <a:rPr lang="en-US" sz="10000" dirty="0"/>
              <a:t>Email </a:t>
            </a:r>
            <a:r>
              <a:rPr lang="en-US" sz="10000" dirty="0">
                <a:hlinkClick r:id="rId3"/>
              </a:rPr>
              <a:t>brett.levanto@arsa.org</a:t>
            </a:r>
            <a:endParaRPr lang="en-US" sz="10000" dirty="0"/>
          </a:p>
          <a:p>
            <a:pPr marL="0" indent="0" algn="ctr">
              <a:buNone/>
            </a:pPr>
            <a:r>
              <a:rPr lang="en-US" sz="10000" dirty="0"/>
              <a:t>Twitter @</a:t>
            </a:r>
            <a:r>
              <a:rPr lang="en-US" sz="10000" dirty="0" err="1"/>
              <a:t>levantoair</a:t>
            </a:r>
            <a:endParaRPr lang="en-US" sz="100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47839-378B-45AA-B5B2-CA7EE7D6AA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99D2-004C-4E0D-8E66-D5F96E6BEF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370A3-AA60-45B9-9478-62D8FE24F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hristian Klein">
            <a:extLst>
              <a:ext uri="{FF2B5EF4-FFF2-40B4-BE49-F238E27FC236}">
                <a16:creationId xmlns:a16="http://schemas.microsoft.com/office/drawing/2014/main" id="{C63ECB01-0B71-4802-8DFD-D13D8B8F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39" y="1930449"/>
            <a:ext cx="1067552" cy="14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831BC55-25CE-4E36-A9C0-730E6CD40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71" y="1940074"/>
            <a:ext cx="1067552" cy="14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95774A-DB18-4EFC-8014-157D267A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176" y="4624729"/>
            <a:ext cx="2107677" cy="1292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EB7E5-6B18-409F-8428-CAA56F56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35" y="3476108"/>
            <a:ext cx="2398607" cy="1380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E4A09-342B-4195-B411-E1B76ADD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D225-C098-4D3D-88BC-152667D9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ARSA and Industry Overview</a:t>
            </a:r>
          </a:p>
          <a:p>
            <a:r>
              <a:rPr lang="en-US" sz="4000" dirty="0"/>
              <a:t>State of the Industry</a:t>
            </a:r>
          </a:p>
          <a:p>
            <a:r>
              <a:rPr lang="en-US" sz="4000" dirty="0"/>
              <a:t>Hot Issues</a:t>
            </a:r>
          </a:p>
          <a:p>
            <a:r>
              <a:rPr lang="en-US" sz="4000" dirty="0"/>
              <a:t>Moving the Ball Forward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9707B-FA21-46C4-8E2F-BA25DFF168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F3C1-916F-47A0-AD2E-E9C1965B88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D63B-D88B-4C54-B820-FA31CEBAF3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7BA1-AFF5-4B37-8420-309E858B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991" y="1116496"/>
            <a:ext cx="2321692" cy="154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33857-A3EA-4EB6-86DB-57C082C6F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909" y="2326652"/>
            <a:ext cx="2282308" cy="14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3AB-25E3-4B4F-95A1-F65C6018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8D81-0AF0-4370-BA5B-C721C4101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7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09095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6F61-E880-4C67-8633-6A663A9B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ARSA Background: About the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A60D-5802-416E-83FB-395C0C7A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trade association for the global aviation maintenance industry</a:t>
            </a:r>
          </a:p>
          <a:p>
            <a:r>
              <a:rPr lang="en-US" dirty="0"/>
              <a:t>Based in Alexandria, Virginia </a:t>
            </a:r>
          </a:p>
          <a:p>
            <a:r>
              <a:rPr lang="en-US" dirty="0"/>
              <a:t>Regular members are companies that hold FAA part 145 certificates or equivalent certification from a civil aviation authority</a:t>
            </a:r>
          </a:p>
          <a:p>
            <a:r>
              <a:rPr lang="en-US" dirty="0"/>
              <a:t>Membership also includes airlines, manufacturers, other companies with interest in maintenance, schools, individuals</a:t>
            </a:r>
          </a:p>
          <a:p>
            <a:r>
              <a:rPr lang="en-US" dirty="0"/>
              <a:t>More than 400 members representing 520+ certificates</a:t>
            </a:r>
          </a:p>
          <a:p>
            <a:r>
              <a:rPr lang="en-US" dirty="0"/>
              <a:t>Managed by law firm of Obadal, Filler, MacLeod &amp; Klein, PLC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D09D-3973-41E4-A868-D748EAE73FB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Jan. 23,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A243-B677-4180-B1E3-D3F267DFF6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Copyright © 2019 Obadal, Filler, MacLeod &amp; Klein, P.L.C.                    703 299 0784 • http://potomac-law.com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E5FF-22A0-4373-B196-E3DA64E62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9984-9AF6-4EF2-922F-F31D74B0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ARSA Background: Members Include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605D-9449-44C7-B9FB-C641383C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sz="3000"/>
              <a:t>AAR Corp.</a:t>
            </a:r>
          </a:p>
          <a:p>
            <a:pPr marL="0" indent="0" algn="ctr">
              <a:buNone/>
            </a:pPr>
            <a:r>
              <a:rPr lang="en-US" sz="3000"/>
              <a:t>BBA Aviation</a:t>
            </a:r>
          </a:p>
          <a:p>
            <a:pPr marL="0" indent="0" algn="ctr">
              <a:buNone/>
            </a:pPr>
            <a:r>
              <a:rPr lang="en-US" sz="3000"/>
              <a:t>Chromalloy </a:t>
            </a:r>
          </a:p>
          <a:p>
            <a:pPr marL="0" indent="0" algn="ctr">
              <a:buNone/>
            </a:pPr>
            <a:r>
              <a:rPr lang="en-US" sz="3000"/>
              <a:t>Delta Tech Ops</a:t>
            </a:r>
          </a:p>
          <a:p>
            <a:pPr marL="0" indent="0" algn="ctr">
              <a:buNone/>
            </a:pPr>
            <a:r>
              <a:rPr lang="en-US" sz="3000"/>
              <a:t>Gulfstream Aerospace</a:t>
            </a:r>
          </a:p>
          <a:p>
            <a:pPr marL="0" indent="0" algn="ctr">
              <a:buNone/>
            </a:pPr>
            <a:r>
              <a:rPr lang="en-US" sz="3000"/>
              <a:t>HAECO Americas</a:t>
            </a:r>
          </a:p>
          <a:p>
            <a:pPr marL="0" indent="0" algn="ctr">
              <a:buNone/>
            </a:pPr>
            <a:r>
              <a:rPr lang="en-US" sz="3000"/>
              <a:t>HEICO Aerospace</a:t>
            </a:r>
          </a:p>
          <a:p>
            <a:pPr marL="0" indent="0" algn="ctr">
              <a:buNone/>
            </a:pPr>
            <a:endParaRPr lang="en-US" sz="3000"/>
          </a:p>
          <a:p>
            <a:pPr marL="0" indent="0" algn="ctr">
              <a:buNone/>
            </a:pPr>
            <a:r>
              <a:rPr lang="en-US" sz="3000"/>
              <a:t>Lufthansa Technik</a:t>
            </a:r>
          </a:p>
          <a:p>
            <a:pPr marL="0" indent="0" algn="ctr">
              <a:buNone/>
            </a:pPr>
            <a:r>
              <a:rPr lang="en-US" sz="3000"/>
              <a:t>Moog Aircraft Group</a:t>
            </a:r>
          </a:p>
          <a:p>
            <a:pPr marL="0" indent="0" algn="ctr">
              <a:buNone/>
            </a:pPr>
            <a:r>
              <a:rPr lang="en-US" sz="3000"/>
              <a:t>MRO Holdings</a:t>
            </a:r>
          </a:p>
          <a:p>
            <a:pPr marL="0" indent="0" algn="ctr">
              <a:buNone/>
            </a:pPr>
            <a:r>
              <a:rPr lang="en-US" sz="3000"/>
              <a:t>Southwest Airlines</a:t>
            </a:r>
          </a:p>
          <a:p>
            <a:pPr marL="0" indent="0" algn="ctr">
              <a:buNone/>
            </a:pPr>
            <a:r>
              <a:rPr lang="en-US" sz="3000"/>
              <a:t>The Boeing Corporation</a:t>
            </a:r>
          </a:p>
          <a:p>
            <a:pPr marL="0" indent="0" algn="ctr">
              <a:buNone/>
            </a:pPr>
            <a:r>
              <a:rPr lang="en-US" sz="3000"/>
              <a:t>The NORDAM Group</a:t>
            </a:r>
          </a:p>
          <a:p>
            <a:pPr marL="0" indent="0" algn="ctr">
              <a:buNone/>
            </a:pPr>
            <a:r>
              <a:rPr lang="en-US" sz="3000"/>
              <a:t>United Technologies</a:t>
            </a:r>
          </a:p>
          <a:p>
            <a:pPr marL="0" indent="0" algn="ctr">
              <a:buNone/>
            </a:pPr>
            <a:r>
              <a:rPr lang="en-US" sz="3000"/>
              <a:t>Wencor Group</a:t>
            </a: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BDD9-8D25-4B21-A196-3107DF5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Jan. 23,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69D5-B0E4-48A0-BF0A-2305ACA1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© 2019 Obadal, Filler, MacLeod &amp; Klein, P.L.C.                    703 299 0784 • http://potomac-law.com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72D2-B98D-4DFE-B8F8-DD939F59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114AB-E80D-4104-B921-115240E49C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924A-4A67-4E5C-99FD-AEA5D8BA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ARSA Background: Members in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06A5F-03B9-4A5A-81A3-9465A6F2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r>
              <a:rPr lang="en-US" sz="2300" dirty="0"/>
              <a:t>Australia</a:t>
            </a:r>
          </a:p>
          <a:p>
            <a:pPr marL="0" indent="0" algn="ctr">
              <a:buNone/>
            </a:pPr>
            <a:r>
              <a:rPr lang="en-US" sz="2300" dirty="0"/>
              <a:t>Belgium</a:t>
            </a:r>
          </a:p>
          <a:p>
            <a:pPr marL="0" indent="0" algn="ctr">
              <a:buNone/>
            </a:pPr>
            <a:r>
              <a:rPr lang="en-US" sz="2300" dirty="0"/>
              <a:t>Brazil</a:t>
            </a:r>
          </a:p>
          <a:p>
            <a:pPr marL="0" indent="0" algn="ctr">
              <a:buNone/>
            </a:pPr>
            <a:r>
              <a:rPr lang="en-US" sz="2300" dirty="0"/>
              <a:t>Bulgaria</a:t>
            </a:r>
          </a:p>
          <a:p>
            <a:pPr marL="0" indent="0" algn="ctr">
              <a:buNone/>
            </a:pPr>
            <a:r>
              <a:rPr lang="en-US" sz="2300" dirty="0"/>
              <a:t>Canada</a:t>
            </a:r>
          </a:p>
          <a:p>
            <a:pPr marL="0" indent="0" algn="ctr">
              <a:buNone/>
            </a:pPr>
            <a:r>
              <a:rPr lang="en-US" sz="2300" dirty="0"/>
              <a:t>China</a:t>
            </a:r>
          </a:p>
          <a:p>
            <a:pPr marL="0" indent="0" algn="ctr">
              <a:buNone/>
            </a:pPr>
            <a:r>
              <a:rPr lang="en-US" sz="2300" dirty="0"/>
              <a:t>Costa Rica</a:t>
            </a:r>
          </a:p>
          <a:p>
            <a:pPr marL="0" indent="0" algn="ctr">
              <a:buNone/>
            </a:pPr>
            <a:r>
              <a:rPr lang="en-US" sz="2300" dirty="0"/>
              <a:t>Dubai</a:t>
            </a:r>
          </a:p>
          <a:p>
            <a:pPr marL="0" indent="0" algn="ctr">
              <a:buNone/>
            </a:pPr>
            <a:r>
              <a:rPr lang="en-US" sz="2300" dirty="0"/>
              <a:t>El Salvador</a:t>
            </a:r>
          </a:p>
          <a:p>
            <a:pPr marL="0" indent="0" algn="ctr">
              <a:buNone/>
            </a:pPr>
            <a:r>
              <a:rPr lang="en-US" sz="2300" dirty="0"/>
              <a:t>France</a:t>
            </a:r>
          </a:p>
          <a:p>
            <a:pPr marL="0" indent="0" algn="ctr">
              <a:buNone/>
            </a:pPr>
            <a:r>
              <a:rPr lang="en-US" sz="2300" dirty="0"/>
              <a:t>Germany</a:t>
            </a:r>
          </a:p>
          <a:p>
            <a:pPr marL="0" indent="0" algn="ctr">
              <a:buNone/>
            </a:pPr>
            <a:r>
              <a:rPr lang="en-US" sz="2300" dirty="0"/>
              <a:t>Hungary</a:t>
            </a:r>
          </a:p>
          <a:p>
            <a:pPr marL="0" indent="0" algn="ctr">
              <a:buNone/>
            </a:pPr>
            <a:r>
              <a:rPr lang="en-US" sz="2300" dirty="0"/>
              <a:t>Ireland</a:t>
            </a:r>
          </a:p>
          <a:p>
            <a:pPr marL="0" indent="0" algn="ctr">
              <a:buNone/>
            </a:pPr>
            <a:r>
              <a:rPr lang="en-US" sz="2300" dirty="0"/>
              <a:t>Israel</a:t>
            </a:r>
          </a:p>
          <a:p>
            <a:pPr marL="0" indent="0" algn="ctr">
              <a:buNone/>
            </a:pPr>
            <a:r>
              <a:rPr lang="en-US" sz="2300" dirty="0"/>
              <a:t>Italy</a:t>
            </a:r>
          </a:p>
          <a:p>
            <a:pPr marL="0" indent="0" algn="ctr">
              <a:buNone/>
            </a:pPr>
            <a:r>
              <a:rPr lang="en-US" sz="2300" dirty="0"/>
              <a:t>Japan</a:t>
            </a:r>
          </a:p>
          <a:p>
            <a:pPr marL="0" indent="0" algn="ctr">
              <a:buNone/>
            </a:pPr>
            <a:r>
              <a:rPr lang="en-US" sz="2300" dirty="0"/>
              <a:t>Malaysia</a:t>
            </a:r>
          </a:p>
          <a:p>
            <a:pPr marL="0" indent="0" algn="ctr">
              <a:buNone/>
            </a:pPr>
            <a:r>
              <a:rPr lang="en-US" sz="2300" dirty="0"/>
              <a:t>Malta</a:t>
            </a:r>
          </a:p>
          <a:p>
            <a:pPr marL="0" indent="0" algn="ctr">
              <a:buNone/>
            </a:pPr>
            <a:r>
              <a:rPr lang="en-US" sz="2300" dirty="0"/>
              <a:t>Mexico</a:t>
            </a:r>
          </a:p>
          <a:p>
            <a:pPr marL="0" indent="0" algn="ctr">
              <a:buNone/>
            </a:pPr>
            <a:r>
              <a:rPr lang="en-US" sz="2300" dirty="0"/>
              <a:t>Netherlands</a:t>
            </a:r>
          </a:p>
          <a:p>
            <a:pPr marL="0" indent="0" algn="ctr">
              <a:buNone/>
            </a:pPr>
            <a:r>
              <a:rPr lang="en-US" sz="2300" dirty="0"/>
              <a:t>Peru</a:t>
            </a:r>
          </a:p>
          <a:p>
            <a:pPr marL="0" indent="0" algn="ctr">
              <a:buNone/>
            </a:pPr>
            <a:r>
              <a:rPr lang="en-US" sz="2300" dirty="0"/>
              <a:t>Philippines</a:t>
            </a:r>
          </a:p>
          <a:p>
            <a:pPr marL="0" indent="0" algn="ctr">
              <a:buNone/>
            </a:pPr>
            <a:r>
              <a:rPr lang="en-US" sz="2300" dirty="0"/>
              <a:t>Poland</a:t>
            </a:r>
          </a:p>
          <a:p>
            <a:pPr marL="0" indent="0" algn="ctr">
              <a:buNone/>
            </a:pPr>
            <a:r>
              <a:rPr lang="en-US" sz="2300" dirty="0"/>
              <a:t>Singapore</a:t>
            </a:r>
          </a:p>
          <a:p>
            <a:pPr marL="0" indent="0" algn="ctr">
              <a:buNone/>
            </a:pPr>
            <a:r>
              <a:rPr lang="en-US" sz="2300" dirty="0"/>
              <a:t>Spain</a:t>
            </a:r>
          </a:p>
          <a:p>
            <a:pPr marL="0" indent="0" algn="ctr">
              <a:buNone/>
            </a:pPr>
            <a:r>
              <a:rPr lang="en-US" sz="2300" dirty="0"/>
              <a:t>Switzerland</a:t>
            </a:r>
          </a:p>
          <a:p>
            <a:pPr marL="0" indent="0" algn="ctr">
              <a:buNone/>
            </a:pPr>
            <a:r>
              <a:rPr lang="en-US" sz="2300" dirty="0"/>
              <a:t>Thailand</a:t>
            </a:r>
          </a:p>
          <a:p>
            <a:pPr marL="0" indent="0" algn="ctr">
              <a:buNone/>
            </a:pPr>
            <a:r>
              <a:rPr lang="en-US" sz="2300" dirty="0"/>
              <a:t>United Kingdom</a:t>
            </a:r>
          </a:p>
          <a:p>
            <a:pPr marL="0" indent="0" algn="ctr">
              <a:buNone/>
            </a:pPr>
            <a:r>
              <a:rPr lang="en-US" sz="2300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284639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CF8F-C4C7-4402-851F-72FD2EC3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ARSA Background: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2E66-4FEB-4D61-802A-1379A8A3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</a:t>
            </a:r>
            <a:r>
              <a:rPr lang="en-US" dirty="0">
                <a:hlinkClick r:id="rId2"/>
              </a:rPr>
              <a:t>advocacy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compliance assistance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training</a:t>
            </a:r>
            <a:endParaRPr lang="en-US" dirty="0"/>
          </a:p>
          <a:p>
            <a:r>
              <a:rPr lang="en-US" dirty="0"/>
              <a:t>Legislative </a:t>
            </a:r>
            <a:r>
              <a:rPr lang="en-US" dirty="0">
                <a:hlinkClick r:id="rId5"/>
              </a:rPr>
              <a:t>advocacy</a:t>
            </a:r>
            <a:r>
              <a:rPr lang="en-US" dirty="0"/>
              <a:t>/</a:t>
            </a:r>
            <a:r>
              <a:rPr lang="en-US" dirty="0">
                <a:hlinkClick r:id="rId6"/>
              </a:rPr>
              <a:t>lobbying</a:t>
            </a:r>
            <a:endParaRPr lang="en-US" dirty="0"/>
          </a:p>
          <a:p>
            <a:r>
              <a:rPr lang="en-US" dirty="0">
                <a:hlinkClick r:id="rId7"/>
              </a:rPr>
              <a:t>Public relations </a:t>
            </a:r>
            <a:r>
              <a:rPr lang="en-US" dirty="0"/>
              <a:t>for aviation maintenance industry</a:t>
            </a:r>
          </a:p>
          <a:p>
            <a:r>
              <a:rPr lang="en-US" dirty="0"/>
              <a:t>Workforce development (</a:t>
            </a:r>
            <a:r>
              <a:rPr lang="en-US" dirty="0">
                <a:hlinkClick r:id="rId8"/>
              </a:rPr>
              <a:t>policy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promoting industry careers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supporting recruitment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training</a:t>
            </a:r>
            <a:r>
              <a:rPr lang="en-US" dirty="0"/>
              <a:t>)</a:t>
            </a:r>
          </a:p>
          <a:p>
            <a:r>
              <a:rPr lang="en-US" dirty="0">
                <a:hlinkClick r:id="rId10"/>
              </a:rPr>
              <a:t>Services</a:t>
            </a:r>
            <a:r>
              <a:rPr lang="en-US" dirty="0"/>
              <a:t> to reduce member costs of doing business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2282-795C-4BBD-9FC7-554E7DC11D6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7FCDC-9CA3-4950-BD82-8965AA6B21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A253-A94B-4558-81CA-A99180617A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4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6F61-E880-4C67-8633-6A663A9B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ARSA Background: MRO Industry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A60D-5802-416E-83FB-395C0C7A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882"/>
            <a:ext cx="10515600" cy="4457146"/>
          </a:xfrm>
        </p:spPr>
        <p:txBody>
          <a:bodyPr numCol="1">
            <a:normAutofit/>
          </a:bodyPr>
          <a:lstStyle/>
          <a:p>
            <a:r>
              <a:rPr lang="en-US" dirty="0"/>
              <a:t>Aircraft state of registry controls maintenance</a:t>
            </a:r>
          </a:p>
          <a:p>
            <a:r>
              <a:rPr lang="en-US" dirty="0"/>
              <a:t>Approved maintenance organizations (i.e., repair stations) often maintain multiple certificates to allow them serve international customer base (e.g., 1,400 U.S. repair stations are EASA approved and there are 895 FAA-certificated repair stations outside the United States)</a:t>
            </a:r>
          </a:p>
          <a:p>
            <a:r>
              <a:rPr lang="en-US" dirty="0"/>
              <a:t>Maintenance industry </a:t>
            </a:r>
            <a:r>
              <a:rPr lang="en-US" dirty="0">
                <a:hlinkClick r:id="rId2"/>
              </a:rPr>
              <a:t>economic footprint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D09D-3973-41E4-A868-D748EAE73FB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DA243-B677-4180-B1E3-D3F267DFF6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E5FF-22A0-4373-B196-E3DA64E62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F35C84-DF90-41B9-AC28-660168237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3512"/>
              </p:ext>
            </p:extLst>
          </p:nvPr>
        </p:nvGraphicFramePr>
        <p:xfrm>
          <a:off x="1728470" y="4596478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710">
                  <a:extLst>
                    <a:ext uri="{9D8B030D-6E8A-4147-A177-3AD203B41FA5}">
                      <a16:colId xmlns:a16="http://schemas.microsoft.com/office/drawing/2014/main" val="390776223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136355457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132620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5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annual economic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6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380,156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4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5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6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998A-BCA8-41BA-AEDE-99108293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E678-63CB-414B-9413-05142C42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370"/>
            <a:ext cx="10515600" cy="4351338"/>
          </a:xfrm>
        </p:spPr>
        <p:txBody>
          <a:bodyPr>
            <a:noAutofit/>
          </a:bodyPr>
          <a:lstStyle/>
          <a:p>
            <a:r>
              <a:rPr lang="en-US" sz="2300" dirty="0"/>
              <a:t>These are “heydays” for commercial aviation industry: U.S. air carriers had three years of record or near record profit for the first time in history thanks to lower fuel prices and operational efficiencies </a:t>
            </a:r>
          </a:p>
          <a:p>
            <a:r>
              <a:rPr lang="en-US" sz="2300" dirty="0"/>
              <a:t>Rising demand for air travel leading to increased demand for aircraft, which is keeping production lines busy; low fuel prices mean airlines are hanging on longer to older jets, which is increasing demand for MRO services</a:t>
            </a:r>
          </a:p>
          <a:p>
            <a:r>
              <a:rPr lang="en-US" sz="2300" dirty="0"/>
              <a:t>Demand for air travel growing faster than GDP in developed and developing world due to rising disposable income in emerging markets, expanding numbers of well-off retirees, increase in digital connectivity worldwide and spike in the number and size of low-cost carriers and ultra-low-cost carriers (which has created downward pressure on airfares and other travel costs)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Source: Oliver Wyman 2018 Global Fleet &amp; MRO Market Assessment (prepared for ARSA)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93B6-28A3-4475-920A-AF4519E5D84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926F-2CA0-41CD-8166-4D5562F5F8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D217-AC13-4F7E-B855-5E07F0E10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998A-BCA8-41BA-AEDE-99108293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Industry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E678-63CB-414B-9413-05142C42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370"/>
            <a:ext cx="10515600" cy="4351338"/>
          </a:xfrm>
        </p:spPr>
        <p:txBody>
          <a:bodyPr>
            <a:noAutofit/>
          </a:bodyPr>
          <a:lstStyle/>
          <a:p>
            <a:r>
              <a:rPr lang="en-US" sz="2300" dirty="0"/>
              <a:t>Global fleet expected to grow 3.7 percent annually over the next decade</a:t>
            </a:r>
          </a:p>
          <a:p>
            <a:r>
              <a:rPr lang="en-US" sz="2300" dirty="0"/>
              <a:t>Narrow-body aircraft will be 2/3 of global fleet by 2028 due operating costs, range, and capabilities that allow them to encroach on territory once reserved for wide-bodies</a:t>
            </a:r>
          </a:p>
          <a:p>
            <a:r>
              <a:rPr lang="en-US" sz="2300" dirty="0"/>
              <a:t>OEMs pushing into the MRO space (Boeing has goal to provide $50 billion in MRO services)</a:t>
            </a:r>
          </a:p>
          <a:p>
            <a:r>
              <a:rPr lang="en-US" sz="2300" dirty="0"/>
              <a:t>Risks: Fast growth can lead to strained capacity, which can lead to higher prices, upward wage pressure and labor shortages</a:t>
            </a:r>
          </a:p>
          <a:p>
            <a:r>
              <a:rPr lang="en-US" sz="2300" dirty="0"/>
              <a:t>By 2027, nine percent gap between number of technicians and demand 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Source: Oliver Wyman 2018 Global Fleet &amp; MRO Market Assessment (prepared for ARSA)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93B6-28A3-4475-920A-AF4519E5D84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Jan. 23,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926F-2CA0-41CD-8166-4D5562F5F8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2019 Obadal, Filler, MacLeod &amp; Klein, P.L.C.                    703 299 0784 • http://potomac-law.com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D217-AC13-4F7E-B855-5E07F0E10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6114AB-E80D-4104-B921-115240E49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15366</TotalTime>
  <Words>2253</Words>
  <Application>Microsoft Office PowerPoint</Application>
  <PresentationFormat>Widescreen</PresentationFormat>
  <Paragraphs>251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Global Aviation Maintenance Industry: Overview and Issues Update      Embassy Aviation Attaches Assembly Washington, D.C.  January 23, 2019</vt:lpstr>
      <vt:lpstr>Overview</vt:lpstr>
      <vt:lpstr>ARSA Background: About the Association</vt:lpstr>
      <vt:lpstr>ARSA Background: Members Include …</vt:lpstr>
      <vt:lpstr>ARSA Background: Members in …</vt:lpstr>
      <vt:lpstr>ARSA Background: What Do We Do?</vt:lpstr>
      <vt:lpstr>ARSA Background: MRO Industry Profile</vt:lpstr>
      <vt:lpstr>State of the Industry</vt:lpstr>
      <vt:lpstr>State of the Industry cont’d</vt:lpstr>
      <vt:lpstr>Risks and Opportunities: 2018 ARSA Survey</vt:lpstr>
      <vt:lpstr>Risks and Opportunities: 2018 ARSA Survey</vt:lpstr>
      <vt:lpstr>Hot Issues: International Regulatory Coordination</vt:lpstr>
      <vt:lpstr>Hot Issues: U.S. Government Shutdown</vt:lpstr>
      <vt:lpstr>Hot Issues: Effects of Tariffs</vt:lpstr>
      <vt:lpstr>Hot Issues: Brexit</vt:lpstr>
      <vt:lpstr>Hot Issues: 2018 FAA Reauthorization Law </vt:lpstr>
      <vt:lpstr>Hot Issues: Risks in New Political Environment</vt:lpstr>
      <vt:lpstr>Moving the Ball Forward</vt:lpstr>
      <vt:lpstr>Keep in Touch…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A. Klein</dc:creator>
  <cp:lastModifiedBy>Christian A. Klein</cp:lastModifiedBy>
  <cp:revision>75</cp:revision>
  <cp:lastPrinted>2019-01-23T14:55:11Z</cp:lastPrinted>
  <dcterms:created xsi:type="dcterms:W3CDTF">2017-07-25T18:33:51Z</dcterms:created>
  <dcterms:modified xsi:type="dcterms:W3CDTF">2019-01-23T19:42:12Z</dcterms:modified>
</cp:coreProperties>
</file>